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1" r:id="rId9"/>
    <p:sldId id="260" r:id="rId10"/>
    <p:sldId id="264" r:id="rId11"/>
    <p:sldId id="262" r:id="rId12"/>
    <p:sldId id="263" r:id="rId13"/>
    <p:sldId id="265" r:id="rId14"/>
    <p:sldId id="266"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 Georgia Safouri" initials="DGS" lastIdx="2" clrIdx="0">
    <p:extLst>
      <p:ext uri="{19B8F6BF-5375-455C-9EA6-DF929625EA0E}">
        <p15:presenceInfo xmlns:p15="http://schemas.microsoft.com/office/powerpoint/2012/main" xmlns="" userId="63776bcec3b721d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7" autoAdjust="0"/>
    <p:restoredTop sz="94660"/>
  </p:normalViewPr>
  <p:slideViewPr>
    <p:cSldViewPr snapToGrid="0">
      <p:cViewPr varScale="1">
        <p:scale>
          <a:sx n="80" d="100"/>
          <a:sy n="80" d="100"/>
        </p:scale>
        <p:origin x="-78" y="-33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41879886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40327331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21268882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130266017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0179882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321840398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379840010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9372177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340740737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14185B7-5774-4D4F-A78F-DEF38DA92FC2}" type="datetimeFigureOut">
              <a:rPr lang="el-GR" smtClean="0"/>
              <a:pPr/>
              <a:t>19/4/2019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335008090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14185B7-5774-4D4F-A78F-DEF38DA92FC2}" type="datetimeFigureOut">
              <a:rPr lang="el-GR" smtClean="0"/>
              <a:pPr/>
              <a:t>19/4/2019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12838411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14185B7-5774-4D4F-A78F-DEF38DA92FC2}" type="datetimeFigureOut">
              <a:rPr lang="el-GR" smtClean="0"/>
              <a:pPr/>
              <a:t>19/4/2019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104063252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14185B7-5774-4D4F-A78F-DEF38DA92FC2}" type="datetimeFigureOut">
              <a:rPr lang="el-GR" smtClean="0"/>
              <a:pPr/>
              <a:t>19/4/2019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99286305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185B7-5774-4D4F-A78F-DEF38DA92FC2}" type="datetimeFigureOut">
              <a:rPr lang="el-GR" smtClean="0"/>
              <a:pPr/>
              <a:t>19/4/2019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7413107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14185B7-5774-4D4F-A78F-DEF38DA92FC2}" type="datetimeFigureOut">
              <a:rPr lang="el-GR" smtClean="0"/>
              <a:pPr/>
              <a:t>19/4/2019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33184263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14185B7-5774-4D4F-A78F-DEF38DA92FC2}" type="datetimeFigureOut">
              <a:rPr lang="el-GR" smtClean="0"/>
              <a:pPr/>
              <a:t>19/4/2019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252488105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4185B7-5774-4D4F-A78F-DEF38DA92FC2}" type="datetimeFigureOut">
              <a:rPr lang="el-GR" smtClean="0"/>
              <a:pPr/>
              <a:t>19/4/2019</a:t>
            </a:fld>
            <a:endParaRPr lang="el-G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BDD51DB-96E7-4BC4-9FB1-20D97DF3113F}" type="slidenum">
              <a:rPr lang="el-GR" smtClean="0"/>
              <a:pPr/>
              <a:t>‹#›</a:t>
            </a:fld>
            <a:endParaRPr lang="el-GR"/>
          </a:p>
        </p:txBody>
      </p:sp>
    </p:spTree>
    <p:extLst>
      <p:ext uri="{BB962C8B-B14F-4D97-AF65-F5344CB8AC3E}">
        <p14:creationId xmlns:p14="http://schemas.microsoft.com/office/powerpoint/2010/main" xmlns="" val="20599836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07067" y="2047741"/>
            <a:ext cx="7766936" cy="2003095"/>
          </a:xfrm>
        </p:spPr>
        <p:txBody>
          <a:bodyPr/>
          <a:lstStyle/>
          <a:p>
            <a:pPr algn="ctr"/>
            <a:r>
              <a:rPr lang="el-GR" sz="2800" dirty="0"/>
              <a:t>Ενσωμάτωση δεδομένων περιβαλλοντικής αξιολόγησης δομικών υλικών στον υπολογισμό της ενεργειακής απόδοσης κτιρίων: </a:t>
            </a:r>
            <a:br>
              <a:rPr lang="el-GR" sz="2800" dirty="0"/>
            </a:br>
            <a:r>
              <a:rPr lang="el-GR" sz="2800" dirty="0"/>
              <a:t>η περίπτωση των θερμομονωτικών υλικών.</a:t>
            </a:r>
          </a:p>
        </p:txBody>
      </p:sp>
      <p:sp>
        <p:nvSpPr>
          <p:cNvPr id="3" name="Υπότιτλος 2"/>
          <p:cNvSpPr>
            <a:spLocks noGrp="1"/>
          </p:cNvSpPr>
          <p:nvPr>
            <p:ph type="subTitle" idx="1"/>
          </p:nvPr>
        </p:nvSpPr>
        <p:spPr>
          <a:xfrm>
            <a:off x="1507067" y="4527351"/>
            <a:ext cx="7766936" cy="1096899"/>
          </a:xfrm>
        </p:spPr>
        <p:txBody>
          <a:bodyPr/>
          <a:lstStyle/>
          <a:p>
            <a:r>
              <a:rPr lang="el-GR" dirty="0" smtClean="0"/>
              <a:t>Γεωργία Α. Σαφούρη, </a:t>
            </a:r>
            <a:r>
              <a:rPr lang="el-GR" i="1" dirty="0" smtClean="0"/>
              <a:t>Δρ. Πολιτικός Μηχανικός</a:t>
            </a:r>
            <a:endParaRPr lang="el-GR" i="1" dirty="0"/>
          </a:p>
        </p:txBody>
      </p:sp>
    </p:spTree>
    <p:extLst>
      <p:ext uri="{BB962C8B-B14F-4D97-AF65-F5344CB8AC3E}">
        <p14:creationId xmlns:p14="http://schemas.microsoft.com/office/powerpoint/2010/main" xmlns="" val="372220853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4351" y="314325"/>
            <a:ext cx="221597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l-GR" sz="2400" dirty="0" smtClean="0"/>
              <a:t>Συμπεράσματα</a:t>
            </a:r>
            <a:endParaRPr lang="el-GR" sz="2000" dirty="0"/>
          </a:p>
        </p:txBody>
      </p:sp>
      <p:sp>
        <p:nvSpPr>
          <p:cNvPr id="3" name="TextBox 2"/>
          <p:cNvSpPr txBox="1"/>
          <p:nvPr/>
        </p:nvSpPr>
        <p:spPr>
          <a:xfrm>
            <a:off x="850006" y="1207446"/>
            <a:ext cx="5138670" cy="923330"/>
          </a:xfrm>
          <a:prstGeom prst="rect">
            <a:avLst/>
          </a:prstGeom>
          <a:noFill/>
        </p:spPr>
        <p:txBody>
          <a:bodyPr wrap="square" rtlCol="0">
            <a:spAutoFit/>
          </a:bodyPr>
          <a:lstStyle/>
          <a:p>
            <a:pPr algn="just"/>
            <a:r>
              <a:rPr lang="el-GR" dirty="0" smtClean="0"/>
              <a:t>Η κατανάλωση ενέργειας θέρμανσης και ψύξης ενός κτιρίου καθορίζεται από το ενεργειακό του ισοζύγιο</a:t>
            </a:r>
            <a:endParaRPr lang="el-GR" dirty="0"/>
          </a:p>
        </p:txBody>
      </p:sp>
      <p:sp>
        <p:nvSpPr>
          <p:cNvPr id="4" name="TextBox 3"/>
          <p:cNvSpPr txBox="1"/>
          <p:nvPr/>
        </p:nvSpPr>
        <p:spPr>
          <a:xfrm>
            <a:off x="850006" y="2382592"/>
            <a:ext cx="5512157" cy="923330"/>
          </a:xfrm>
          <a:prstGeom prst="rect">
            <a:avLst/>
          </a:prstGeom>
          <a:noFill/>
        </p:spPr>
        <p:txBody>
          <a:bodyPr wrap="square" rtlCol="0">
            <a:spAutoFit/>
          </a:bodyPr>
          <a:lstStyle/>
          <a:p>
            <a:pPr algn="just"/>
            <a:r>
              <a:rPr lang="el-GR" dirty="0" smtClean="0"/>
              <a:t>Οι θερμικές απώλειες επηρεάζονται από το κέλυφος του κτιρίου και κυρίως από το θερμομονωτικό υλικό</a:t>
            </a:r>
            <a:endParaRPr lang="el-GR" dirty="0"/>
          </a:p>
        </p:txBody>
      </p:sp>
      <p:sp>
        <p:nvSpPr>
          <p:cNvPr id="5" name="TextBox 4"/>
          <p:cNvSpPr txBox="1"/>
          <p:nvPr/>
        </p:nvSpPr>
        <p:spPr>
          <a:xfrm>
            <a:off x="850006" y="3557737"/>
            <a:ext cx="6284890" cy="923330"/>
          </a:xfrm>
          <a:prstGeom prst="rect">
            <a:avLst/>
          </a:prstGeom>
          <a:noFill/>
        </p:spPr>
        <p:txBody>
          <a:bodyPr wrap="square" rtlCol="0">
            <a:spAutoFit/>
          </a:bodyPr>
          <a:lstStyle/>
          <a:p>
            <a:pPr algn="just"/>
            <a:r>
              <a:rPr lang="el-GR" dirty="0" smtClean="0"/>
              <a:t>Τα υλικά που απαρτίζουν ένα κτίριο επιφέρουν επιπτώσεις στο περιβάλλον, οι οποίες μπορούν να εκτιμηθούν με την μεθοδολογία Ανάλυσης Κύκλου Ζωής </a:t>
            </a:r>
            <a:endParaRPr lang="el-GR" dirty="0"/>
          </a:p>
        </p:txBody>
      </p:sp>
      <p:sp>
        <p:nvSpPr>
          <p:cNvPr id="6" name="TextBox 5"/>
          <p:cNvSpPr txBox="1"/>
          <p:nvPr/>
        </p:nvSpPr>
        <p:spPr>
          <a:xfrm>
            <a:off x="850006" y="4732882"/>
            <a:ext cx="7972022" cy="1477328"/>
          </a:xfrm>
          <a:prstGeom prst="rect">
            <a:avLst/>
          </a:prstGeom>
          <a:noFill/>
        </p:spPr>
        <p:txBody>
          <a:bodyPr wrap="square" rtlCol="0">
            <a:spAutoFit/>
          </a:bodyPr>
          <a:lstStyle/>
          <a:p>
            <a:pPr algn="just"/>
            <a:r>
              <a:rPr lang="el-GR" dirty="0" smtClean="0"/>
              <a:t>Σε μια πληρέστερη προσέγγιση, οι περιβαλλοντικές επιπτώσεις των δομικών υλικών και ειδικότερα των υλικών θερμομόνωσης μπορούν να προστεθούν στις επιπτώσεις που προκύπτουν από την θέρμανση και ψύξη του κτιρίου, ώστε να υπάρχει πιο ολοκληρωμένη εικόνα της περιβαλλοντικής απόδοσης του κτιρίου</a:t>
            </a:r>
            <a:endParaRPr lang="el-GR" dirty="0"/>
          </a:p>
        </p:txBody>
      </p:sp>
    </p:spTree>
    <p:extLst>
      <p:ext uri="{BB962C8B-B14F-4D97-AF65-F5344CB8AC3E}">
        <p14:creationId xmlns:p14="http://schemas.microsoft.com/office/powerpoint/2010/main" xmlns="" val="254451654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Στρογγυλεμένο ορθογώνιο 2"/>
          <p:cNvSpPr/>
          <p:nvPr/>
        </p:nvSpPr>
        <p:spPr>
          <a:xfrm>
            <a:off x="2305319" y="2253803"/>
            <a:ext cx="5937160" cy="195758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sz="3600" dirty="0" smtClean="0"/>
              <a:t>Σας ευχαριστώ </a:t>
            </a:r>
          </a:p>
          <a:p>
            <a:pPr algn="ctr"/>
            <a:r>
              <a:rPr lang="el-GR" sz="3600" dirty="0" smtClean="0"/>
              <a:t>για την προσοχή σας! </a:t>
            </a:r>
            <a:endParaRPr lang="el-GR" sz="3600" dirty="0"/>
          </a:p>
        </p:txBody>
      </p:sp>
    </p:spTree>
    <p:extLst>
      <p:ext uri="{BB962C8B-B14F-4D97-AF65-F5344CB8AC3E}">
        <p14:creationId xmlns:p14="http://schemas.microsoft.com/office/powerpoint/2010/main" xmlns="" val="351427664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7396" y="210217"/>
            <a:ext cx="3369276" cy="2308324"/>
          </a:xfrm>
          <a:prstGeom prst="rect">
            <a:avLst/>
          </a:prstGeom>
          <a:noFill/>
        </p:spPr>
        <p:txBody>
          <a:bodyPr wrap="square" rtlCol="0">
            <a:spAutoFit/>
          </a:bodyPr>
          <a:lstStyle/>
          <a:p>
            <a:pPr algn="just"/>
            <a:r>
              <a:rPr lang="el-GR" dirty="0" smtClean="0"/>
              <a:t>Η μεθοδολογία </a:t>
            </a:r>
            <a:r>
              <a:rPr lang="el-GR" dirty="0" smtClean="0">
                <a:solidFill>
                  <a:schemeClr val="accent2"/>
                </a:solidFill>
              </a:rPr>
              <a:t>Ανάλυσης Κύκλου Ζωής (</a:t>
            </a:r>
            <a:r>
              <a:rPr lang="en-US" dirty="0" smtClean="0">
                <a:solidFill>
                  <a:schemeClr val="accent2"/>
                </a:solidFill>
              </a:rPr>
              <a:t>LCA)</a:t>
            </a:r>
            <a:r>
              <a:rPr lang="el-GR" dirty="0" smtClean="0"/>
              <a:t>, είναι μια μεθοδολογία που έχει ως στόχο την εκτίμηση των επιπτώσεων που επιφέρει ένα υλικό, ένα σύστημα ή μια διεργασία καθ’ όλη τη διάρκεια ζωής του</a:t>
            </a:r>
            <a:endParaRPr lang="el-GR" dirty="0"/>
          </a:p>
        </p:txBody>
      </p:sp>
      <p:sp>
        <p:nvSpPr>
          <p:cNvPr id="4" name="TextBox 3"/>
          <p:cNvSpPr txBox="1"/>
          <p:nvPr/>
        </p:nvSpPr>
        <p:spPr>
          <a:xfrm>
            <a:off x="2067583" y="2559912"/>
            <a:ext cx="4901512" cy="2031325"/>
          </a:xfrm>
          <a:prstGeom prst="rect">
            <a:avLst/>
          </a:prstGeom>
          <a:noFill/>
        </p:spPr>
        <p:txBody>
          <a:bodyPr wrap="square" rtlCol="0">
            <a:spAutoFit/>
          </a:bodyPr>
          <a:lstStyle/>
          <a:p>
            <a:pPr algn="ctr"/>
            <a:r>
              <a:rPr lang="el-GR" dirty="0" smtClean="0">
                <a:solidFill>
                  <a:schemeClr val="accent2"/>
                </a:solidFill>
              </a:rPr>
              <a:t>Κύκλος ζωής</a:t>
            </a:r>
          </a:p>
          <a:p>
            <a:pPr algn="ctr"/>
            <a:r>
              <a:rPr lang="el-GR" dirty="0" smtClean="0"/>
              <a:t>Εξόρυξη/παραγωγή πρώτων υλών</a:t>
            </a:r>
          </a:p>
          <a:p>
            <a:pPr algn="ctr"/>
            <a:r>
              <a:rPr lang="el-GR" dirty="0" smtClean="0"/>
              <a:t>Παραγωγή προϊόντος</a:t>
            </a:r>
          </a:p>
          <a:p>
            <a:pPr algn="ctr"/>
            <a:r>
              <a:rPr lang="el-GR" dirty="0" smtClean="0"/>
              <a:t>Μεταφορά</a:t>
            </a:r>
          </a:p>
          <a:p>
            <a:pPr algn="ctr"/>
            <a:r>
              <a:rPr lang="el-GR" dirty="0" smtClean="0"/>
              <a:t>Χρήση</a:t>
            </a:r>
          </a:p>
          <a:p>
            <a:pPr algn="ctr"/>
            <a:r>
              <a:rPr lang="el-GR" dirty="0" smtClean="0"/>
              <a:t>Στρατηγικές τέλους κύκλου ζωής</a:t>
            </a:r>
            <a:endParaRPr lang="en-US" dirty="0" smtClean="0"/>
          </a:p>
          <a:p>
            <a:pPr algn="ctr"/>
            <a:r>
              <a:rPr lang="el-GR" dirty="0" smtClean="0"/>
              <a:t>(πχ. </a:t>
            </a:r>
            <a:r>
              <a:rPr lang="el-GR" dirty="0" err="1"/>
              <a:t>ε</a:t>
            </a:r>
            <a:r>
              <a:rPr lang="el-GR" dirty="0" err="1" smtClean="0"/>
              <a:t>πανάχρηση</a:t>
            </a:r>
            <a:r>
              <a:rPr lang="el-GR" dirty="0" smtClean="0"/>
              <a:t>, ανακύκλωση, απ</a:t>
            </a:r>
            <a:r>
              <a:rPr lang="el-GR" dirty="0"/>
              <a:t>ό</a:t>
            </a:r>
            <a:r>
              <a:rPr lang="el-GR" dirty="0" smtClean="0"/>
              <a:t>θεση)</a:t>
            </a:r>
          </a:p>
        </p:txBody>
      </p:sp>
      <p:sp>
        <p:nvSpPr>
          <p:cNvPr id="5" name="TextBox 4"/>
          <p:cNvSpPr txBox="1"/>
          <p:nvPr/>
        </p:nvSpPr>
        <p:spPr>
          <a:xfrm>
            <a:off x="287396" y="4737610"/>
            <a:ext cx="3369276" cy="1477328"/>
          </a:xfrm>
          <a:prstGeom prst="rect">
            <a:avLst/>
          </a:prstGeom>
          <a:noFill/>
        </p:spPr>
        <p:txBody>
          <a:bodyPr wrap="square" rtlCol="0">
            <a:spAutoFit/>
          </a:bodyPr>
          <a:lstStyle/>
          <a:p>
            <a:pPr algn="ctr"/>
            <a:r>
              <a:rPr lang="el-GR" dirty="0">
                <a:solidFill>
                  <a:schemeClr val="accent2"/>
                </a:solidFill>
              </a:rPr>
              <a:t>Επιπτώσεις</a:t>
            </a:r>
          </a:p>
          <a:p>
            <a:pPr algn="ctr"/>
            <a:r>
              <a:rPr lang="el-GR" dirty="0"/>
              <a:t>Κατανάλωση ενέργειας</a:t>
            </a:r>
          </a:p>
          <a:p>
            <a:pPr algn="ctr"/>
            <a:r>
              <a:rPr lang="el-GR" dirty="0"/>
              <a:t>Κατανάλωση νερού</a:t>
            </a:r>
          </a:p>
          <a:p>
            <a:pPr algn="ctr"/>
            <a:r>
              <a:rPr lang="el-GR" dirty="0"/>
              <a:t>Κατανάλωση φυσικών πόρων</a:t>
            </a:r>
          </a:p>
          <a:p>
            <a:pPr algn="ctr"/>
            <a:r>
              <a:rPr lang="el-GR" dirty="0"/>
              <a:t>Εκπομπή </a:t>
            </a:r>
            <a:r>
              <a:rPr lang="el-GR" dirty="0" smtClean="0"/>
              <a:t>ρύπων</a:t>
            </a:r>
            <a:endParaRPr lang="el-GR" dirty="0"/>
          </a:p>
        </p:txBody>
      </p:sp>
      <p:sp>
        <p:nvSpPr>
          <p:cNvPr id="6" name="TextBox 5"/>
          <p:cNvSpPr txBox="1"/>
          <p:nvPr/>
        </p:nvSpPr>
        <p:spPr>
          <a:xfrm>
            <a:off x="5710243" y="4614499"/>
            <a:ext cx="3367709" cy="2031325"/>
          </a:xfrm>
          <a:prstGeom prst="rect">
            <a:avLst/>
          </a:prstGeom>
          <a:noFill/>
        </p:spPr>
        <p:txBody>
          <a:bodyPr wrap="square" rtlCol="0">
            <a:spAutoFit/>
          </a:bodyPr>
          <a:lstStyle/>
          <a:p>
            <a:pPr algn="ctr"/>
            <a:r>
              <a:rPr lang="el-GR" dirty="0">
                <a:solidFill>
                  <a:schemeClr val="accent2"/>
                </a:solidFill>
              </a:rPr>
              <a:t>Εκτίμηση επιπτώσεων σε διάφορες κατηγορίες </a:t>
            </a:r>
            <a:r>
              <a:rPr lang="el-GR" dirty="0" smtClean="0">
                <a:solidFill>
                  <a:schemeClr val="accent2"/>
                </a:solidFill>
              </a:rPr>
              <a:t>πχ</a:t>
            </a:r>
            <a:r>
              <a:rPr lang="en-US" dirty="0" smtClean="0">
                <a:solidFill>
                  <a:schemeClr val="accent2"/>
                </a:solidFill>
              </a:rPr>
              <a:t>:</a:t>
            </a:r>
            <a:endParaRPr lang="el-GR" dirty="0">
              <a:solidFill>
                <a:schemeClr val="accent2"/>
              </a:solidFill>
            </a:endParaRPr>
          </a:p>
          <a:p>
            <a:pPr algn="ctr"/>
            <a:r>
              <a:rPr lang="el-GR" dirty="0"/>
              <a:t>Φαινόμενο θερμοκηπίου </a:t>
            </a:r>
          </a:p>
          <a:p>
            <a:pPr algn="ctr"/>
            <a:r>
              <a:rPr lang="el-GR" dirty="0" smtClean="0"/>
              <a:t>Ευτροφισμός</a:t>
            </a:r>
          </a:p>
          <a:p>
            <a:pPr algn="ctr"/>
            <a:r>
              <a:rPr lang="el-GR" dirty="0" smtClean="0"/>
              <a:t>Υποβάθμιση στρώματος του όζοντος</a:t>
            </a:r>
            <a:endParaRPr lang="el-GR" dirty="0"/>
          </a:p>
          <a:p>
            <a:pPr algn="ctr"/>
            <a:r>
              <a:rPr lang="el-GR" dirty="0" smtClean="0"/>
              <a:t>Τοξικότητα</a:t>
            </a:r>
            <a:endParaRPr lang="el-GR" dirty="0"/>
          </a:p>
        </p:txBody>
      </p:sp>
      <p:sp>
        <p:nvSpPr>
          <p:cNvPr id="3" name="Ορθογώνιο 2"/>
          <p:cNvSpPr/>
          <p:nvPr/>
        </p:nvSpPr>
        <p:spPr>
          <a:xfrm>
            <a:off x="5710242" y="219450"/>
            <a:ext cx="3367710" cy="2086725"/>
          </a:xfrm>
          <a:prstGeom prst="rect">
            <a:avLst/>
          </a:prstGeom>
        </p:spPr>
        <p:txBody>
          <a:bodyPr wrap="square">
            <a:spAutoFit/>
          </a:bodyPr>
          <a:lstStyle/>
          <a:p>
            <a:pPr lvl="0" algn="just">
              <a:spcBef>
                <a:spcPct val="20000"/>
              </a:spcBef>
              <a:defRPr/>
            </a:pPr>
            <a:r>
              <a:rPr lang="el-GR" dirty="0" smtClean="0">
                <a:solidFill>
                  <a:schemeClr val="accent2"/>
                </a:solidFill>
              </a:rPr>
              <a:t>Ορισμός κατά </a:t>
            </a:r>
            <a:r>
              <a:rPr lang="en-US" dirty="0" smtClean="0">
                <a:solidFill>
                  <a:schemeClr val="accent2"/>
                </a:solidFill>
              </a:rPr>
              <a:t>ISO</a:t>
            </a:r>
            <a:endParaRPr lang="el-GR" dirty="0" smtClean="0">
              <a:solidFill>
                <a:schemeClr val="accent2"/>
              </a:solidFill>
            </a:endParaRPr>
          </a:p>
          <a:p>
            <a:pPr lvl="0" algn="just">
              <a:spcBef>
                <a:spcPct val="20000"/>
              </a:spcBef>
              <a:defRPr/>
            </a:pPr>
            <a:r>
              <a:rPr lang="el-GR" dirty="0" smtClean="0"/>
              <a:t>Η </a:t>
            </a:r>
            <a:r>
              <a:rPr lang="el-GR" dirty="0"/>
              <a:t>επεξεργασία των εισροών, των εκροών και των δυνητικών περιβαλλοντικών επιπτώσεων ενός </a:t>
            </a:r>
            <a:r>
              <a:rPr lang="el-GR" dirty="0" err="1"/>
              <a:t>προϊοντικού</a:t>
            </a:r>
            <a:r>
              <a:rPr lang="el-GR" dirty="0"/>
              <a:t> συστήματος καθ’ όλη τη διάρκεια ζωής του.</a:t>
            </a:r>
          </a:p>
        </p:txBody>
      </p:sp>
    </p:spTree>
    <p:extLst>
      <p:ext uri="{BB962C8B-B14F-4D97-AF65-F5344CB8AC3E}">
        <p14:creationId xmlns:p14="http://schemas.microsoft.com/office/powerpoint/2010/main" xmlns="" val="263329224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7722" y="316965"/>
            <a:ext cx="3995351" cy="1200329"/>
          </a:xfrm>
          <a:prstGeom prst="rect">
            <a:avLst/>
          </a:prstGeom>
          <a:noFill/>
        </p:spPr>
        <p:txBody>
          <a:bodyPr wrap="square" rtlCol="0">
            <a:spAutoFit/>
          </a:bodyPr>
          <a:lstStyle/>
          <a:p>
            <a:pPr algn="just"/>
            <a:r>
              <a:rPr lang="el-GR" dirty="0" smtClean="0"/>
              <a:t>Τα κτίρια καταναλώνουν ενέργεια για θέρμανση, ψύξη, αερισμό, φωτισμό, παραγωγή ζεστού νερού, χρήση ηλεκτρικών συσκευών</a:t>
            </a:r>
            <a:endParaRPr lang="el-GR" dirty="0"/>
          </a:p>
        </p:txBody>
      </p:sp>
      <p:sp>
        <p:nvSpPr>
          <p:cNvPr id="3" name="TextBox 2"/>
          <p:cNvSpPr txBox="1"/>
          <p:nvPr/>
        </p:nvSpPr>
        <p:spPr>
          <a:xfrm>
            <a:off x="5321644" y="316965"/>
            <a:ext cx="3847070" cy="923330"/>
          </a:xfrm>
          <a:prstGeom prst="rect">
            <a:avLst/>
          </a:prstGeom>
          <a:noFill/>
        </p:spPr>
        <p:txBody>
          <a:bodyPr wrap="square" rtlCol="0">
            <a:spAutoFit/>
          </a:bodyPr>
          <a:lstStyle/>
          <a:p>
            <a:pPr algn="just"/>
            <a:r>
              <a:rPr lang="el-GR" dirty="0" smtClean="0"/>
              <a:t>Η ενέργεια θέρμανσης και η ενέργεια ψύξης καθορίζονται από το ενεργειακό ισοζύγιο του κτιρίου</a:t>
            </a:r>
            <a:endParaRPr lang="el-GR" dirty="0"/>
          </a:p>
        </p:txBody>
      </p:sp>
      <p:sp>
        <p:nvSpPr>
          <p:cNvPr id="4" name="TextBox 3"/>
          <p:cNvSpPr txBox="1"/>
          <p:nvPr/>
        </p:nvSpPr>
        <p:spPr>
          <a:xfrm>
            <a:off x="2295397" y="2952710"/>
            <a:ext cx="4786184" cy="1200329"/>
          </a:xfrm>
          <a:prstGeom prst="rect">
            <a:avLst/>
          </a:prstGeom>
          <a:noFill/>
        </p:spPr>
        <p:txBody>
          <a:bodyPr wrap="square" rtlCol="0">
            <a:spAutoFit/>
          </a:bodyPr>
          <a:lstStyle/>
          <a:p>
            <a:pPr algn="ctr"/>
            <a:r>
              <a:rPr lang="el-GR" dirty="0" smtClean="0"/>
              <a:t>Μορφολογία του κτιρίου</a:t>
            </a:r>
          </a:p>
          <a:p>
            <a:pPr algn="ctr"/>
            <a:r>
              <a:rPr lang="el-GR" dirty="0" smtClean="0"/>
              <a:t>Θέση / προσανατολισμός του κτιρίου</a:t>
            </a:r>
          </a:p>
          <a:p>
            <a:pPr algn="ctr"/>
            <a:r>
              <a:rPr lang="el-GR" dirty="0" smtClean="0"/>
              <a:t>Δομικά στοιχεία / δομικά υλικά</a:t>
            </a:r>
          </a:p>
          <a:p>
            <a:pPr algn="ctr"/>
            <a:r>
              <a:rPr lang="el-GR" dirty="0" smtClean="0"/>
              <a:t>Κλιματικά δεδομένα</a:t>
            </a:r>
          </a:p>
        </p:txBody>
      </p:sp>
      <p:sp>
        <p:nvSpPr>
          <p:cNvPr id="5" name="TextBox 4"/>
          <p:cNvSpPr txBox="1"/>
          <p:nvPr/>
        </p:nvSpPr>
        <p:spPr>
          <a:xfrm>
            <a:off x="611339" y="2095000"/>
            <a:ext cx="8154300" cy="40011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l-GR" sz="2000" dirty="0" smtClean="0"/>
              <a:t>Ενέργεια θέρμανσης/ψύξης = Θερμικές απώλειες – θερμικά κέρδη</a:t>
            </a:r>
            <a:endParaRPr lang="el-GR" sz="2000" dirty="0"/>
          </a:p>
        </p:txBody>
      </p:sp>
      <p:sp>
        <p:nvSpPr>
          <p:cNvPr id="6" name="TextBox 5"/>
          <p:cNvSpPr txBox="1"/>
          <p:nvPr/>
        </p:nvSpPr>
        <p:spPr>
          <a:xfrm>
            <a:off x="297722" y="4715788"/>
            <a:ext cx="3995351" cy="923330"/>
          </a:xfrm>
          <a:prstGeom prst="rect">
            <a:avLst/>
          </a:prstGeom>
          <a:noFill/>
        </p:spPr>
        <p:txBody>
          <a:bodyPr wrap="square" rtlCol="0">
            <a:spAutoFit/>
          </a:bodyPr>
          <a:lstStyle/>
          <a:p>
            <a:pPr algn="just"/>
            <a:r>
              <a:rPr lang="el-GR" dirty="0" smtClean="0"/>
              <a:t>Στόχος για μείωση της ενέργειας θέρμανσης είναι η μείωση των απωλειών και η αύξηση των κερδών</a:t>
            </a:r>
            <a:endParaRPr lang="el-GR" dirty="0"/>
          </a:p>
        </p:txBody>
      </p:sp>
      <p:sp>
        <p:nvSpPr>
          <p:cNvPr id="7" name="TextBox 6"/>
          <p:cNvSpPr txBox="1"/>
          <p:nvPr/>
        </p:nvSpPr>
        <p:spPr>
          <a:xfrm>
            <a:off x="5321644" y="4715788"/>
            <a:ext cx="3847070" cy="923330"/>
          </a:xfrm>
          <a:prstGeom prst="rect">
            <a:avLst/>
          </a:prstGeom>
          <a:noFill/>
        </p:spPr>
        <p:txBody>
          <a:bodyPr wrap="square" rtlCol="0">
            <a:spAutoFit/>
          </a:bodyPr>
          <a:lstStyle/>
          <a:p>
            <a:pPr algn="just"/>
            <a:r>
              <a:rPr lang="el-GR" dirty="0" smtClean="0"/>
              <a:t>Στη μείωση των απωλειών συμβάλλει σημαντικά το θερμομονωτικό υλικό</a:t>
            </a:r>
            <a:endParaRPr lang="el-GR" dirty="0"/>
          </a:p>
        </p:txBody>
      </p:sp>
      <p:sp>
        <p:nvSpPr>
          <p:cNvPr id="9" name="Στρογγυλεμένο ορθογώνιο 8"/>
          <p:cNvSpPr/>
          <p:nvPr/>
        </p:nvSpPr>
        <p:spPr>
          <a:xfrm>
            <a:off x="7573791" y="3252589"/>
            <a:ext cx="1855959" cy="6764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b="1" dirty="0" smtClean="0"/>
              <a:t>ΚΕΝΑΚ</a:t>
            </a:r>
            <a:endParaRPr lang="el-GR" sz="2800" b="1" dirty="0"/>
          </a:p>
        </p:txBody>
      </p:sp>
    </p:spTree>
    <p:extLst>
      <p:ext uri="{BB962C8B-B14F-4D97-AF65-F5344CB8AC3E}">
        <p14:creationId xmlns:p14="http://schemas.microsoft.com/office/powerpoint/2010/main" xmlns="" val="41058249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0662" y="808252"/>
            <a:ext cx="2940908" cy="923330"/>
          </a:xfrm>
          <a:prstGeom prst="rect">
            <a:avLst/>
          </a:prstGeom>
          <a:noFill/>
        </p:spPr>
        <p:txBody>
          <a:bodyPr wrap="square" rtlCol="0">
            <a:spAutoFit/>
          </a:bodyPr>
          <a:lstStyle/>
          <a:p>
            <a:pPr algn="just"/>
            <a:r>
              <a:rPr lang="el-GR" dirty="0" smtClean="0"/>
              <a:t>Στη μείωση των απωλειών συμβάλλει σημαντικά το θερμομονωτικό υλικό</a:t>
            </a:r>
            <a:endParaRPr lang="el-GR" dirty="0"/>
          </a:p>
        </p:txBody>
      </p:sp>
      <p:sp>
        <p:nvSpPr>
          <p:cNvPr id="3" name="TextBox 2"/>
          <p:cNvSpPr txBox="1"/>
          <p:nvPr/>
        </p:nvSpPr>
        <p:spPr>
          <a:xfrm>
            <a:off x="3557589" y="1269917"/>
            <a:ext cx="5429250" cy="1077218"/>
          </a:xfrm>
          <a:prstGeom prst="rect">
            <a:avLst/>
          </a:prstGeom>
          <a:noFill/>
        </p:spPr>
        <p:txBody>
          <a:bodyPr wrap="square" rtlCol="0">
            <a:spAutoFit/>
          </a:bodyPr>
          <a:lstStyle/>
          <a:p>
            <a:pPr algn="just"/>
            <a:r>
              <a:rPr lang="el-GR" sz="1600" dirty="0" smtClean="0"/>
              <a:t>Μικρό πάχος θερμομονωτικού υλικού μπορεί να επιφέρει σημαντική μείωση των θερμικών απωλειών, περίπου 15 φορές περισσότερο από ό,τι οπτόπλινθοι ίδιου πάχους και 75 φορές περισσότερο από σκυρόδεμα</a:t>
            </a:r>
            <a:endParaRPr lang="el-GR" sz="1600" dirty="0"/>
          </a:p>
        </p:txBody>
      </p:sp>
      <p:sp>
        <p:nvSpPr>
          <p:cNvPr id="4" name="TextBox 3"/>
          <p:cNvSpPr txBox="1"/>
          <p:nvPr/>
        </p:nvSpPr>
        <p:spPr>
          <a:xfrm>
            <a:off x="360663" y="3055022"/>
            <a:ext cx="3825575" cy="646331"/>
          </a:xfrm>
          <a:prstGeom prst="rect">
            <a:avLst/>
          </a:prstGeom>
          <a:noFill/>
        </p:spPr>
        <p:txBody>
          <a:bodyPr wrap="square" rtlCol="0">
            <a:spAutoFit/>
          </a:bodyPr>
          <a:lstStyle/>
          <a:p>
            <a:pPr algn="just"/>
            <a:r>
              <a:rPr lang="el-GR" dirty="0" smtClean="0"/>
              <a:t>Ωστόσο, το θερμομονωτικό υλικό έχει επιπτώσεις στο περιβάλλον</a:t>
            </a:r>
            <a:endParaRPr lang="el-GR" dirty="0"/>
          </a:p>
        </p:txBody>
      </p:sp>
      <p:sp>
        <p:nvSpPr>
          <p:cNvPr id="6" name="TextBox 5"/>
          <p:cNvSpPr txBox="1"/>
          <p:nvPr/>
        </p:nvSpPr>
        <p:spPr>
          <a:xfrm>
            <a:off x="4670755" y="4949448"/>
            <a:ext cx="4473244" cy="46166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el-GR" dirty="0" smtClean="0"/>
              <a:t>Μείωση θερμικών </a:t>
            </a:r>
            <a:r>
              <a:rPr lang="el-GR" sz="2400" dirty="0" smtClean="0"/>
              <a:t>απωλειών</a:t>
            </a:r>
            <a:endParaRPr lang="el-GR" sz="2000" dirty="0"/>
          </a:p>
        </p:txBody>
      </p:sp>
      <p:sp>
        <p:nvSpPr>
          <p:cNvPr id="7" name="TextBox 6"/>
          <p:cNvSpPr txBox="1"/>
          <p:nvPr/>
        </p:nvSpPr>
        <p:spPr>
          <a:xfrm>
            <a:off x="4670754" y="4330190"/>
            <a:ext cx="4473245" cy="46166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el-GR" dirty="0" smtClean="0"/>
              <a:t>Αύξηση </a:t>
            </a:r>
            <a:r>
              <a:rPr lang="el-GR" sz="2400" dirty="0" smtClean="0"/>
              <a:t>επιπτώσεων</a:t>
            </a:r>
            <a:r>
              <a:rPr lang="el-GR" dirty="0" smtClean="0"/>
              <a:t> στο περιβάλλον</a:t>
            </a:r>
            <a:endParaRPr lang="el-GR" dirty="0"/>
          </a:p>
        </p:txBody>
      </p:sp>
      <p:sp>
        <p:nvSpPr>
          <p:cNvPr id="8" name="TextBox 7"/>
          <p:cNvSpPr txBox="1"/>
          <p:nvPr/>
        </p:nvSpPr>
        <p:spPr>
          <a:xfrm>
            <a:off x="5997176" y="5981854"/>
            <a:ext cx="1606378"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l-GR" sz="2000" dirty="0" smtClean="0"/>
              <a:t>Χρυσή τομή</a:t>
            </a:r>
            <a:endParaRPr lang="el-GR" sz="2000" dirty="0"/>
          </a:p>
        </p:txBody>
      </p:sp>
      <p:sp>
        <p:nvSpPr>
          <p:cNvPr id="10" name="TextBox 9"/>
          <p:cNvSpPr txBox="1"/>
          <p:nvPr/>
        </p:nvSpPr>
        <p:spPr>
          <a:xfrm>
            <a:off x="3557588" y="249568"/>
            <a:ext cx="5429250" cy="830997"/>
          </a:xfrm>
          <a:prstGeom prst="rect">
            <a:avLst/>
          </a:prstGeom>
          <a:noFill/>
        </p:spPr>
        <p:txBody>
          <a:bodyPr wrap="square" rtlCol="0">
            <a:spAutoFit/>
          </a:bodyPr>
          <a:lstStyle/>
          <a:p>
            <a:pPr algn="just"/>
            <a:r>
              <a:rPr lang="el-GR" sz="1600" dirty="0" smtClean="0"/>
              <a:t>Τα θερμομονωτικά υλικά έχουν εξαιρετικά χαμηλό συντελεστή θερμικής αγωγιμότητας λ</a:t>
            </a:r>
            <a:r>
              <a:rPr lang="en-US" sz="1600" dirty="0" smtClean="0"/>
              <a:t>, </a:t>
            </a:r>
            <a:r>
              <a:rPr lang="el-GR" sz="1600" dirty="0" smtClean="0"/>
              <a:t>άρα είναι κακοί αγωγοί της θερμότητας</a:t>
            </a:r>
            <a:endParaRPr lang="el-GR" sz="1600" dirty="0"/>
          </a:p>
        </p:txBody>
      </p:sp>
      <p:sp>
        <p:nvSpPr>
          <p:cNvPr id="12" name="TextBox 11"/>
          <p:cNvSpPr txBox="1"/>
          <p:nvPr/>
        </p:nvSpPr>
        <p:spPr>
          <a:xfrm>
            <a:off x="715435" y="4333895"/>
            <a:ext cx="2231362"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l-GR" sz="2000" dirty="0"/>
              <a:t>Αύξηση πάχους θερμομονωτικού υλικού</a:t>
            </a:r>
          </a:p>
        </p:txBody>
      </p:sp>
      <p:sp>
        <p:nvSpPr>
          <p:cNvPr id="13" name="Οδοντωτό δεξιό βέλος 12"/>
          <p:cNvSpPr/>
          <p:nvPr/>
        </p:nvSpPr>
        <p:spPr>
          <a:xfrm>
            <a:off x="3301570" y="4638971"/>
            <a:ext cx="1014412" cy="40011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Συν 13"/>
          <p:cNvSpPr/>
          <p:nvPr/>
        </p:nvSpPr>
        <p:spPr>
          <a:xfrm>
            <a:off x="9299035" y="4920927"/>
            <a:ext cx="442913" cy="40011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Μείον 16"/>
          <p:cNvSpPr/>
          <p:nvPr/>
        </p:nvSpPr>
        <p:spPr>
          <a:xfrm>
            <a:off x="9284748" y="4291854"/>
            <a:ext cx="500062" cy="438446"/>
          </a:xfrm>
          <a:prstGeom prst="mathMinus">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Οδοντωτό δεξιό βέλος 17"/>
          <p:cNvSpPr/>
          <p:nvPr/>
        </p:nvSpPr>
        <p:spPr>
          <a:xfrm rot="5400000">
            <a:off x="6595494" y="5529974"/>
            <a:ext cx="409741" cy="271463"/>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6509832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4192" y="1048068"/>
            <a:ext cx="8205458" cy="923330"/>
          </a:xfrm>
          <a:prstGeom prst="rect">
            <a:avLst/>
          </a:prstGeom>
          <a:noFill/>
        </p:spPr>
        <p:txBody>
          <a:bodyPr wrap="square" rtlCol="0">
            <a:spAutoFit/>
          </a:bodyPr>
          <a:lstStyle/>
          <a:p>
            <a:pPr algn="just"/>
            <a:r>
              <a:rPr lang="el-GR" dirty="0" smtClean="0"/>
              <a:t>Για την πληρέστερη αξιολόγηση ενός κτιρίου, τα δεδομένα περιβαλλοντικών επιπτώσεων του θερμομονωτικού υλικού πρέπει να συνυπολογίζονται στην ενεργειακή απόδοσή του</a:t>
            </a:r>
            <a:endParaRPr lang="el-GR" dirty="0"/>
          </a:p>
        </p:txBody>
      </p:sp>
      <p:sp>
        <p:nvSpPr>
          <p:cNvPr id="3" name="TextBox 2"/>
          <p:cNvSpPr txBox="1"/>
          <p:nvPr/>
        </p:nvSpPr>
        <p:spPr>
          <a:xfrm>
            <a:off x="1131423" y="2928274"/>
            <a:ext cx="6790996" cy="369332"/>
          </a:xfrm>
          <a:prstGeom prst="rect">
            <a:avLst/>
          </a:prstGeom>
          <a:noFill/>
        </p:spPr>
        <p:txBody>
          <a:bodyPr wrap="square" rtlCol="0">
            <a:spAutoFit/>
          </a:bodyPr>
          <a:lstStyle/>
          <a:p>
            <a:pPr algn="just"/>
            <a:r>
              <a:rPr lang="el-GR" dirty="0" smtClean="0"/>
              <a:t>Εκτίμηση διάρκειας ζωής κτιρίου (συνήθως 20 ή 50 έτη)</a:t>
            </a:r>
            <a:endParaRPr lang="el-GR" dirty="0"/>
          </a:p>
        </p:txBody>
      </p:sp>
      <p:sp>
        <p:nvSpPr>
          <p:cNvPr id="4" name="TextBox 3"/>
          <p:cNvSpPr txBox="1"/>
          <p:nvPr/>
        </p:nvSpPr>
        <p:spPr>
          <a:xfrm>
            <a:off x="424192" y="4254482"/>
            <a:ext cx="8205458" cy="923330"/>
          </a:xfrm>
          <a:prstGeom prst="rect">
            <a:avLst/>
          </a:prstGeom>
          <a:noFill/>
        </p:spPr>
        <p:txBody>
          <a:bodyPr wrap="square" rtlCol="0">
            <a:spAutoFit/>
          </a:bodyPr>
          <a:lstStyle/>
          <a:p>
            <a:pPr algn="just"/>
            <a:r>
              <a:rPr lang="el-GR" dirty="0" smtClean="0"/>
              <a:t>Από το σύνολο των περιβαλλοντικών επιπτώσεων, το ενδιαφέρον εστιάζεται στην </a:t>
            </a:r>
            <a:r>
              <a:rPr lang="el-GR" dirty="0" smtClean="0">
                <a:solidFill>
                  <a:schemeClr val="accent2"/>
                </a:solidFill>
              </a:rPr>
              <a:t>εμπεριεχόμενη ενέργεια</a:t>
            </a:r>
            <a:r>
              <a:rPr lang="el-GR" dirty="0" smtClean="0"/>
              <a:t>, καθώς είναι πιο απλή η απευθείας σύγκρισή της με την ενέργεια θέρμανσης ή ψύξης που καταναλώνει το κτίριο</a:t>
            </a:r>
            <a:endParaRPr lang="el-GR" dirty="0"/>
          </a:p>
        </p:txBody>
      </p:sp>
    </p:spTree>
    <p:extLst>
      <p:ext uri="{BB962C8B-B14F-4D97-AF65-F5344CB8AC3E}">
        <p14:creationId xmlns:p14="http://schemas.microsoft.com/office/powerpoint/2010/main" xmlns="" val="399843987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129" y="858636"/>
            <a:ext cx="4702935" cy="646331"/>
          </a:xfrm>
          <a:prstGeom prst="rect">
            <a:avLst/>
          </a:prstGeom>
          <a:noFill/>
        </p:spPr>
        <p:txBody>
          <a:bodyPr wrap="square" rtlCol="0">
            <a:spAutoFit/>
          </a:bodyPr>
          <a:lstStyle/>
          <a:p>
            <a:pPr algn="r"/>
            <a:r>
              <a:rPr lang="el-GR" dirty="0" smtClean="0"/>
              <a:t>Καθορισμός εκτιμώμενης διάρκειας ζωής θερμομονωτικού υλικού (Θ.Υ.)</a:t>
            </a:r>
            <a:endParaRPr lang="el-GR" dirty="0"/>
          </a:p>
        </p:txBody>
      </p:sp>
      <p:sp>
        <p:nvSpPr>
          <p:cNvPr id="4" name="TextBox 3"/>
          <p:cNvSpPr txBox="1"/>
          <p:nvPr/>
        </p:nvSpPr>
        <p:spPr>
          <a:xfrm>
            <a:off x="1841679" y="2859110"/>
            <a:ext cx="3631842" cy="605307"/>
          </a:xfrm>
          <a:prstGeom prst="rect">
            <a:avLst/>
          </a:prstGeom>
          <a:noFill/>
        </p:spPr>
        <p:txBody>
          <a:bodyPr wrap="square" rtlCol="0">
            <a:spAutoFit/>
          </a:bodyPr>
          <a:lstStyle/>
          <a:p>
            <a:endParaRPr lang="el-GR" dirty="0"/>
          </a:p>
        </p:txBody>
      </p:sp>
      <p:sp>
        <p:nvSpPr>
          <p:cNvPr id="5" name="TextBox 4"/>
          <p:cNvSpPr txBox="1"/>
          <p:nvPr/>
        </p:nvSpPr>
        <p:spPr>
          <a:xfrm>
            <a:off x="500128" y="1783373"/>
            <a:ext cx="4702936" cy="646331"/>
          </a:xfrm>
          <a:prstGeom prst="rect">
            <a:avLst/>
          </a:prstGeom>
          <a:noFill/>
        </p:spPr>
        <p:txBody>
          <a:bodyPr wrap="square" rtlCol="0">
            <a:spAutoFit/>
          </a:bodyPr>
          <a:lstStyle/>
          <a:p>
            <a:pPr algn="r"/>
            <a:r>
              <a:rPr lang="el-GR" dirty="0" smtClean="0"/>
              <a:t>Ενεργειακό κόστος Θ.Υ., συνολικά για την εκτιμώμενη διάρκεια ζωής</a:t>
            </a:r>
            <a:endParaRPr lang="el-GR" dirty="0"/>
          </a:p>
        </p:txBody>
      </p:sp>
      <p:sp>
        <p:nvSpPr>
          <p:cNvPr id="6" name="TextBox 5"/>
          <p:cNvSpPr txBox="1"/>
          <p:nvPr/>
        </p:nvSpPr>
        <p:spPr>
          <a:xfrm>
            <a:off x="500129" y="2702964"/>
            <a:ext cx="4702935" cy="646331"/>
          </a:xfrm>
          <a:prstGeom prst="rect">
            <a:avLst/>
          </a:prstGeom>
          <a:noFill/>
        </p:spPr>
        <p:txBody>
          <a:bodyPr wrap="square" rtlCol="0">
            <a:spAutoFit/>
          </a:bodyPr>
          <a:lstStyle/>
          <a:p>
            <a:pPr algn="r"/>
            <a:r>
              <a:rPr lang="el-GR" dirty="0" smtClean="0"/>
              <a:t>Ενεργειακό κόστος Θ.Υ., με αναγωγή σε ένα έτος</a:t>
            </a:r>
            <a:endParaRPr lang="el-GR" dirty="0"/>
          </a:p>
        </p:txBody>
      </p:sp>
      <p:sp>
        <p:nvSpPr>
          <p:cNvPr id="8" name="TextBox 7"/>
          <p:cNvSpPr txBox="1"/>
          <p:nvPr/>
        </p:nvSpPr>
        <p:spPr>
          <a:xfrm>
            <a:off x="500128" y="3718413"/>
            <a:ext cx="4702936" cy="369332"/>
          </a:xfrm>
          <a:prstGeom prst="rect">
            <a:avLst/>
          </a:prstGeom>
          <a:noFill/>
        </p:spPr>
        <p:txBody>
          <a:bodyPr wrap="square" rtlCol="0">
            <a:spAutoFit/>
          </a:bodyPr>
          <a:lstStyle/>
          <a:p>
            <a:pPr algn="r"/>
            <a:r>
              <a:rPr lang="el-GR" dirty="0" smtClean="0"/>
              <a:t>Ετήσια ενέργεια θέρμανσης-ψύξης</a:t>
            </a:r>
            <a:endParaRPr lang="el-GR" dirty="0"/>
          </a:p>
        </p:txBody>
      </p:sp>
      <p:sp>
        <p:nvSpPr>
          <p:cNvPr id="9" name="TextBox 8"/>
          <p:cNvSpPr txBox="1"/>
          <p:nvPr/>
        </p:nvSpPr>
        <p:spPr>
          <a:xfrm>
            <a:off x="495836" y="4453338"/>
            <a:ext cx="4707228" cy="369332"/>
          </a:xfrm>
          <a:prstGeom prst="rect">
            <a:avLst/>
          </a:prstGeom>
          <a:noFill/>
        </p:spPr>
        <p:txBody>
          <a:bodyPr wrap="square" rtlCol="0">
            <a:spAutoFit/>
          </a:bodyPr>
          <a:lstStyle/>
          <a:p>
            <a:pPr algn="r"/>
            <a:r>
              <a:rPr lang="el-GR" dirty="0" smtClean="0"/>
              <a:t>Ετήσιο κέρδος ενέργειας θέρμανσης-ψύξης</a:t>
            </a:r>
            <a:endParaRPr lang="el-GR" dirty="0"/>
          </a:p>
        </p:txBody>
      </p:sp>
      <p:sp>
        <p:nvSpPr>
          <p:cNvPr id="10" name="TextBox 9"/>
          <p:cNvSpPr txBox="1"/>
          <p:nvPr/>
        </p:nvSpPr>
        <p:spPr>
          <a:xfrm>
            <a:off x="495836" y="5217075"/>
            <a:ext cx="4707228" cy="369332"/>
          </a:xfrm>
          <a:prstGeom prst="rect">
            <a:avLst/>
          </a:prstGeom>
          <a:noFill/>
        </p:spPr>
        <p:txBody>
          <a:bodyPr wrap="square" rtlCol="0">
            <a:spAutoFit/>
          </a:bodyPr>
          <a:lstStyle/>
          <a:p>
            <a:pPr algn="r"/>
            <a:r>
              <a:rPr lang="el-GR" dirty="0" smtClean="0"/>
              <a:t>Ετήσιο κόστος Θ.Υ.</a:t>
            </a:r>
            <a:endParaRPr lang="el-GR" dirty="0"/>
          </a:p>
        </p:txBody>
      </p:sp>
      <mc:AlternateContent xmlns:mc="http://schemas.openxmlformats.org/markup-compatibility/2006">
        <mc:Choice xmlns:a14="http://schemas.microsoft.com/office/drawing/2010/main" xmlns="" Requires="a14">
          <p:sp>
            <p:nvSpPr>
              <p:cNvPr id="11" name="TextBox 10"/>
              <p:cNvSpPr txBox="1"/>
              <p:nvPr/>
            </p:nvSpPr>
            <p:spPr>
              <a:xfrm>
                <a:off x="6460901" y="997135"/>
                <a:ext cx="2446986" cy="369332"/>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m:rPr>
                          <m:sty m:val="p"/>
                        </m:rPr>
                        <a:rPr lang="el-GR" b="0" i="0" smtClean="0">
                          <a:latin typeface="Cambria Math" panose="02040503050406030204" pitchFamily="18" charset="0"/>
                        </a:rPr>
                        <m:t>Δ</m:t>
                      </m:r>
                      <m:r>
                        <a:rPr lang="el-GR" b="0" i="0" smtClean="0">
                          <a:latin typeface="Cambria Math" panose="02040503050406030204" pitchFamily="18" charset="0"/>
                        </a:rPr>
                        <m:t>.</m:t>
                      </m:r>
                      <m:r>
                        <m:rPr>
                          <m:sty m:val="p"/>
                        </m:rPr>
                        <a:rPr lang="el-GR" b="0" i="0" smtClean="0">
                          <a:latin typeface="Cambria Math" panose="02040503050406030204" pitchFamily="18" charset="0"/>
                        </a:rPr>
                        <m:t>Ζ</m:t>
                      </m:r>
                      <m:r>
                        <a:rPr lang="el-GR" b="0" i="0" smtClean="0">
                          <a:latin typeface="Cambria Math" panose="02040503050406030204" pitchFamily="18" charset="0"/>
                        </a:rPr>
                        <m:t>.</m:t>
                      </m:r>
                    </m:oMath>
                  </m:oMathPara>
                </a14:m>
                <a:endParaRPr lang="el-GR" dirty="0"/>
              </a:p>
            </p:txBody>
          </p:sp>
        </mc:Choice>
        <mc:Fallback>
          <p:sp>
            <p:nvSpPr>
              <p:cNvPr id="11" name="TextBox 10"/>
              <p:cNvSpPr txBox="1">
                <a:spLocks noRot="1" noChangeAspect="1" noMove="1" noResize="1" noEditPoints="1" noAdjustHandles="1" noChangeArrowheads="1" noChangeShapeType="1" noTextEdit="1"/>
              </p:cNvSpPr>
              <p:nvPr/>
            </p:nvSpPr>
            <p:spPr>
              <a:xfrm>
                <a:off x="6460901" y="997135"/>
                <a:ext cx="2446986" cy="369332"/>
              </a:xfrm>
              <a:prstGeom prst="rect">
                <a:avLst/>
              </a:prstGeom>
              <a:blipFill rotWithShape="0">
                <a:blip r:embed="rId2"/>
                <a:stretch>
                  <a:fillRect/>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2" name="TextBox 11"/>
              <p:cNvSpPr txBox="1"/>
              <p:nvPr/>
            </p:nvSpPr>
            <p:spPr>
              <a:xfrm>
                <a:off x="6094928" y="1872769"/>
                <a:ext cx="3129566" cy="369332"/>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oMath>
                  </m:oMathPara>
                </a14:m>
                <a:endParaRPr lang="el-GR" dirty="0"/>
              </a:p>
            </p:txBody>
          </p:sp>
        </mc:Choice>
        <mc:Fallback>
          <p:sp>
            <p:nvSpPr>
              <p:cNvPr id="12" name="TextBox 11"/>
              <p:cNvSpPr txBox="1">
                <a:spLocks noRot="1" noChangeAspect="1" noMove="1" noResize="1" noEditPoints="1" noAdjustHandles="1" noChangeArrowheads="1" noChangeShapeType="1" noTextEdit="1"/>
              </p:cNvSpPr>
              <p:nvPr/>
            </p:nvSpPr>
            <p:spPr>
              <a:xfrm>
                <a:off x="6094928" y="1872769"/>
                <a:ext cx="3129566" cy="369332"/>
              </a:xfrm>
              <a:prstGeom prst="rect">
                <a:avLst/>
              </a:prstGeom>
              <a:blipFill rotWithShape="0">
                <a:blip r:embed="rId3"/>
                <a:stretch>
                  <a:fillRect b="-14754"/>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3" name="TextBox 12"/>
              <p:cNvSpPr txBox="1"/>
              <p:nvPr/>
            </p:nvSpPr>
            <p:spPr>
              <a:xfrm>
                <a:off x="6094927" y="2751403"/>
                <a:ext cx="3129566" cy="63478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f>
                        <m:fPr>
                          <m:ctrlPr>
                            <a:rPr lang="el-GR" i="1" smtClean="0">
                              <a:latin typeface="Cambria Math" panose="02040503050406030204" pitchFamily="18" charset="0"/>
                            </a:rPr>
                          </m:ctrlPr>
                        </m:fPr>
                        <m:num>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num>
                        <m:den>
                          <m:r>
                            <m:rPr>
                              <m:sty m:val="p"/>
                            </m:rPr>
                            <a:rPr lang="el-GR" b="0" i="0" smtClean="0">
                              <a:latin typeface="Cambria Math" panose="02040503050406030204" pitchFamily="18" charset="0"/>
                            </a:rPr>
                            <m:t>Δ</m:t>
                          </m:r>
                          <m:r>
                            <a:rPr lang="el-GR" b="0" i="0" smtClean="0">
                              <a:latin typeface="Cambria Math" panose="02040503050406030204" pitchFamily="18" charset="0"/>
                            </a:rPr>
                            <m:t>.</m:t>
                          </m:r>
                          <m:r>
                            <m:rPr>
                              <m:sty m:val="p"/>
                            </m:rPr>
                            <a:rPr lang="el-GR" b="0" i="0" smtClean="0">
                              <a:latin typeface="Cambria Math" panose="02040503050406030204" pitchFamily="18" charset="0"/>
                            </a:rPr>
                            <m:t>Ζ</m:t>
                          </m:r>
                          <m:r>
                            <a:rPr lang="el-GR" b="0" i="0" smtClean="0">
                              <a:latin typeface="Cambria Math" panose="02040503050406030204" pitchFamily="18" charset="0"/>
                            </a:rPr>
                            <m:t>.</m:t>
                          </m:r>
                        </m:den>
                      </m:f>
                    </m:oMath>
                  </m:oMathPara>
                </a14:m>
                <a:endParaRPr lang="el-GR" dirty="0"/>
              </a:p>
            </p:txBody>
          </p:sp>
        </mc:Choice>
        <mc:Fallback>
          <p:sp>
            <p:nvSpPr>
              <p:cNvPr id="13" name="TextBox 12"/>
              <p:cNvSpPr txBox="1">
                <a:spLocks noRot="1" noChangeAspect="1" noMove="1" noResize="1" noEditPoints="1" noAdjustHandles="1" noChangeArrowheads="1" noChangeShapeType="1" noTextEdit="1"/>
              </p:cNvSpPr>
              <p:nvPr/>
            </p:nvSpPr>
            <p:spPr>
              <a:xfrm>
                <a:off x="6094927" y="2751403"/>
                <a:ext cx="3129566" cy="634789"/>
              </a:xfrm>
              <a:prstGeom prst="rect">
                <a:avLst/>
              </a:prstGeom>
              <a:blipFill rotWithShape="0">
                <a:blip r:embed="rId4"/>
                <a:stretch>
                  <a:fillRect/>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4" name="TextBox 13"/>
              <p:cNvSpPr txBox="1"/>
              <p:nvPr/>
            </p:nvSpPr>
            <p:spPr>
              <a:xfrm>
                <a:off x="6718478" y="3718413"/>
                <a:ext cx="1931831" cy="369332"/>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oMath>
                  </m:oMathPara>
                </a14:m>
                <a:endParaRPr lang="el-GR" dirty="0"/>
              </a:p>
            </p:txBody>
          </p:sp>
        </mc:Choice>
        <mc:Fallback>
          <p:sp>
            <p:nvSpPr>
              <p:cNvPr id="14" name="TextBox 13"/>
              <p:cNvSpPr txBox="1">
                <a:spLocks noRot="1" noChangeAspect="1" noMove="1" noResize="1" noEditPoints="1" noAdjustHandles="1" noChangeArrowheads="1" noChangeShapeType="1" noTextEdit="1"/>
              </p:cNvSpPr>
              <p:nvPr/>
            </p:nvSpPr>
            <p:spPr>
              <a:xfrm>
                <a:off x="6718478" y="3718413"/>
                <a:ext cx="1931831" cy="369332"/>
              </a:xfrm>
              <a:prstGeom prst="rect">
                <a:avLst/>
              </a:prstGeom>
              <a:blipFill rotWithShape="0">
                <a:blip r:embed="rId5"/>
                <a:stretch>
                  <a:fillRect b="-13115"/>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5" name="TextBox 14"/>
              <p:cNvSpPr txBox="1"/>
              <p:nvPr/>
            </p:nvSpPr>
            <p:spPr>
              <a:xfrm>
                <a:off x="6288110" y="4453338"/>
                <a:ext cx="2743201" cy="369332"/>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0</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oMath>
                  </m:oMathPara>
                </a14:m>
                <a:endParaRPr lang="el-GR" dirty="0"/>
              </a:p>
            </p:txBody>
          </p:sp>
        </mc:Choice>
        <mc:Fallback>
          <p:sp>
            <p:nvSpPr>
              <p:cNvPr id="15" name="TextBox 14"/>
              <p:cNvSpPr txBox="1">
                <a:spLocks noRot="1" noChangeAspect="1" noMove="1" noResize="1" noEditPoints="1" noAdjustHandles="1" noChangeArrowheads="1" noChangeShapeType="1" noTextEdit="1"/>
              </p:cNvSpPr>
              <p:nvPr/>
            </p:nvSpPr>
            <p:spPr>
              <a:xfrm>
                <a:off x="6288110" y="4453338"/>
                <a:ext cx="2743201" cy="369332"/>
              </a:xfrm>
              <a:prstGeom prst="rect">
                <a:avLst/>
              </a:prstGeom>
              <a:blipFill rotWithShape="0">
                <a:blip r:embed="rId6"/>
                <a:stretch>
                  <a:fillRect b="-15000"/>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6" name="TextBox 15"/>
              <p:cNvSpPr txBox="1"/>
              <p:nvPr/>
            </p:nvSpPr>
            <p:spPr>
              <a:xfrm>
                <a:off x="6144296" y="5165073"/>
                <a:ext cx="3080198" cy="63478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f>
                        <m:fPr>
                          <m:ctrlPr>
                            <a:rPr lang="el-GR" i="1" smtClean="0">
                              <a:latin typeface="Cambria Math" panose="02040503050406030204" pitchFamily="18" charset="0"/>
                            </a:rPr>
                          </m:ctrlPr>
                        </m:fPr>
                        <m:num>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num>
                        <m:den>
                          <m:r>
                            <m:rPr>
                              <m:sty m:val="p"/>
                            </m:rPr>
                            <a:rPr lang="el-GR" b="0" i="0" smtClean="0">
                              <a:latin typeface="Cambria Math" panose="02040503050406030204" pitchFamily="18" charset="0"/>
                            </a:rPr>
                            <m:t>Δ</m:t>
                          </m:r>
                          <m:r>
                            <a:rPr lang="el-GR" b="0" i="0" smtClean="0">
                              <a:latin typeface="Cambria Math" panose="02040503050406030204" pitchFamily="18" charset="0"/>
                            </a:rPr>
                            <m:t>.</m:t>
                          </m:r>
                          <m:r>
                            <m:rPr>
                              <m:sty m:val="p"/>
                            </m:rPr>
                            <a:rPr lang="el-GR" b="0" i="0" smtClean="0">
                              <a:latin typeface="Cambria Math" panose="02040503050406030204" pitchFamily="18" charset="0"/>
                            </a:rPr>
                            <m:t>Ζ</m:t>
                          </m:r>
                          <m:r>
                            <a:rPr lang="el-GR" b="0" i="0" smtClean="0">
                              <a:latin typeface="Cambria Math" panose="02040503050406030204" pitchFamily="18" charset="0"/>
                            </a:rPr>
                            <m:t>.</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0</m:t>
                              </m:r>
                            </m:e>
                          </m:d>
                        </m:num>
                        <m:den>
                          <m:r>
                            <m:rPr>
                              <m:sty m:val="p"/>
                            </m:rPr>
                            <a:rPr lang="el-GR" b="0" i="0" smtClean="0">
                              <a:latin typeface="Cambria Math" panose="02040503050406030204" pitchFamily="18" charset="0"/>
                            </a:rPr>
                            <m:t>Δ</m:t>
                          </m:r>
                          <m:r>
                            <a:rPr lang="el-GR" b="0" i="0" smtClean="0">
                              <a:latin typeface="Cambria Math" panose="02040503050406030204" pitchFamily="18" charset="0"/>
                            </a:rPr>
                            <m:t>.</m:t>
                          </m:r>
                          <m:r>
                            <m:rPr>
                              <m:sty m:val="p"/>
                            </m:rPr>
                            <a:rPr lang="el-GR" b="0" i="0" smtClean="0">
                              <a:latin typeface="Cambria Math" panose="02040503050406030204" pitchFamily="18" charset="0"/>
                            </a:rPr>
                            <m:t>Ζ</m:t>
                          </m:r>
                          <m:r>
                            <a:rPr lang="el-GR" b="0" i="0" smtClean="0">
                              <a:latin typeface="Cambria Math" panose="02040503050406030204" pitchFamily="18" charset="0"/>
                            </a:rPr>
                            <m:t>.</m:t>
                          </m:r>
                        </m:den>
                      </m:f>
                      <m:r>
                        <a:rPr lang="el-GR" b="0" i="1" smtClean="0">
                          <a:latin typeface="Cambria Math" panose="02040503050406030204" pitchFamily="18" charset="0"/>
                        </a:rPr>
                        <m:t>=</m:t>
                      </m:r>
                      <m:f>
                        <m:fPr>
                          <m:ctrlPr>
                            <a:rPr lang="el-GR" b="0" i="1" smtClean="0">
                              <a:latin typeface="Cambria Math" panose="02040503050406030204" pitchFamily="18" charset="0"/>
                            </a:rPr>
                          </m:ctrlPr>
                        </m:fPr>
                        <m:num>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num>
                        <m:den>
                          <m:r>
                            <m:rPr>
                              <m:sty m:val="p"/>
                            </m:rPr>
                            <a:rPr lang="el-GR" b="0" i="0" smtClean="0">
                              <a:latin typeface="Cambria Math" panose="02040503050406030204" pitchFamily="18" charset="0"/>
                            </a:rPr>
                            <m:t>Δ</m:t>
                          </m:r>
                          <m:r>
                            <a:rPr lang="el-GR" b="0" i="0" smtClean="0">
                              <a:latin typeface="Cambria Math" panose="02040503050406030204" pitchFamily="18" charset="0"/>
                            </a:rPr>
                            <m:t>.</m:t>
                          </m:r>
                          <m:r>
                            <m:rPr>
                              <m:sty m:val="p"/>
                            </m:rPr>
                            <a:rPr lang="el-GR" b="0" i="0" smtClean="0">
                              <a:latin typeface="Cambria Math" panose="02040503050406030204" pitchFamily="18" charset="0"/>
                            </a:rPr>
                            <m:t>Ζ</m:t>
                          </m:r>
                          <m:r>
                            <a:rPr lang="el-GR" b="0" i="0" smtClean="0">
                              <a:latin typeface="Cambria Math" panose="02040503050406030204" pitchFamily="18" charset="0"/>
                            </a:rPr>
                            <m:t>.</m:t>
                          </m:r>
                        </m:den>
                      </m:f>
                    </m:oMath>
                  </m:oMathPara>
                </a14:m>
                <a:endParaRPr lang="el-GR" dirty="0"/>
              </a:p>
            </p:txBody>
          </p:sp>
        </mc:Choice>
        <mc:Fallback>
          <p:sp>
            <p:nvSpPr>
              <p:cNvPr id="16" name="TextBox 15"/>
              <p:cNvSpPr txBox="1">
                <a:spLocks noRot="1" noChangeAspect="1" noMove="1" noResize="1" noEditPoints="1" noAdjustHandles="1" noChangeArrowheads="1" noChangeShapeType="1" noTextEdit="1"/>
              </p:cNvSpPr>
              <p:nvPr/>
            </p:nvSpPr>
            <p:spPr>
              <a:xfrm>
                <a:off x="6144296" y="5165073"/>
                <a:ext cx="3080198" cy="634789"/>
              </a:xfrm>
              <a:prstGeom prst="rect">
                <a:avLst/>
              </a:prstGeom>
              <a:blipFill rotWithShape="0">
                <a:blip r:embed="rId7"/>
                <a:stretch>
                  <a:fillRect/>
                </a:stretch>
              </a:blipFill>
            </p:spPr>
            <p:txBody>
              <a:bodyPr/>
              <a:lstStyle/>
              <a:p>
                <a:r>
                  <a:rPr lang="el-GR">
                    <a:noFill/>
                  </a:rPr>
                  <a:t> </a:t>
                </a:r>
              </a:p>
            </p:txBody>
          </p:sp>
        </mc:Fallback>
      </mc:AlternateContent>
      <p:sp>
        <p:nvSpPr>
          <p:cNvPr id="17" name="TextBox 16"/>
          <p:cNvSpPr txBox="1"/>
          <p:nvPr/>
        </p:nvSpPr>
        <p:spPr>
          <a:xfrm>
            <a:off x="157563" y="89120"/>
            <a:ext cx="1696995"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defPPr>
              <a:defRPr lang="el-GR"/>
            </a:defPPr>
            <a:lvl1pP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l-GR" dirty="0"/>
              <a:t>1η προσέγγιση</a:t>
            </a:r>
          </a:p>
        </p:txBody>
      </p:sp>
    </p:spTree>
    <p:extLst>
      <p:ext uri="{BB962C8B-B14F-4D97-AF65-F5344CB8AC3E}">
        <p14:creationId xmlns:p14="http://schemas.microsoft.com/office/powerpoint/2010/main" xmlns="" val="34018866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563" y="89120"/>
            <a:ext cx="1696995"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defPPr>
              <a:defRPr lang="el-GR"/>
            </a:defPPr>
            <a:lvl1pP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l-GR" dirty="0"/>
              <a:t>1η προσέγγιση</a:t>
            </a:r>
          </a:p>
        </p:txBody>
      </p:sp>
      <p:sp>
        <p:nvSpPr>
          <p:cNvPr id="3" name="TextBox 2"/>
          <p:cNvSpPr txBox="1"/>
          <p:nvPr/>
        </p:nvSpPr>
        <p:spPr>
          <a:xfrm>
            <a:off x="682580" y="1043189"/>
            <a:ext cx="4989558" cy="1200329"/>
          </a:xfrm>
          <a:prstGeom prst="rect">
            <a:avLst/>
          </a:prstGeom>
          <a:noFill/>
        </p:spPr>
        <p:txBody>
          <a:bodyPr wrap="square" rtlCol="0">
            <a:spAutoFit/>
          </a:bodyPr>
          <a:lstStyle/>
          <a:p>
            <a:pPr algn="just"/>
            <a:r>
              <a:rPr lang="el-GR" dirty="0" smtClean="0"/>
              <a:t>Με την παραπάνω προσέγγιση, τόσο το ενεργειακό κόστος όσο και το ενεργειακό κέρδος εκφράζονται ως συνάρτηση του πάχους θερμομονωτικού υλικού </a:t>
            </a:r>
            <a:r>
              <a:rPr lang="en-US" dirty="0" smtClean="0"/>
              <a:t>d</a:t>
            </a:r>
            <a:endParaRPr lang="el-GR" dirty="0"/>
          </a:p>
        </p:txBody>
      </p:sp>
      <p:sp>
        <p:nvSpPr>
          <p:cNvPr id="4" name="TextBox 3"/>
          <p:cNvSpPr txBox="1"/>
          <p:nvPr/>
        </p:nvSpPr>
        <p:spPr>
          <a:xfrm>
            <a:off x="682580" y="2828255"/>
            <a:ext cx="6812924" cy="923330"/>
          </a:xfrm>
          <a:prstGeom prst="rect">
            <a:avLst/>
          </a:prstGeom>
          <a:noFill/>
        </p:spPr>
        <p:txBody>
          <a:bodyPr wrap="square" rtlCol="0">
            <a:spAutoFit/>
          </a:bodyPr>
          <a:lstStyle/>
          <a:p>
            <a:pPr algn="just"/>
            <a:r>
              <a:rPr lang="el-GR" dirty="0" smtClean="0"/>
              <a:t>Ο μελετητής μπορεί να μελετήσει τη σχέση κόστους – οφέλους για διάφορα πάχη θερμομονωτικού υλικού, ώστε να επιλέξει το πάχος με τη μικρότερη συνολική περιβαλλοντική επιβάρυνση</a:t>
            </a:r>
            <a:endParaRPr lang="el-GR" dirty="0"/>
          </a:p>
        </p:txBody>
      </p:sp>
      <p:sp>
        <p:nvSpPr>
          <p:cNvPr id="5" name="TextBox 4"/>
          <p:cNvSpPr txBox="1"/>
          <p:nvPr/>
        </p:nvSpPr>
        <p:spPr>
          <a:xfrm>
            <a:off x="682580" y="4371975"/>
            <a:ext cx="8704307" cy="923330"/>
          </a:xfrm>
          <a:prstGeom prst="rect">
            <a:avLst/>
          </a:prstGeom>
          <a:noFill/>
        </p:spPr>
        <p:txBody>
          <a:bodyPr wrap="square" rtlCol="0">
            <a:spAutoFit/>
          </a:bodyPr>
          <a:lstStyle/>
          <a:p>
            <a:pPr algn="just"/>
            <a:r>
              <a:rPr lang="el-GR" dirty="0" smtClean="0"/>
              <a:t>Υπερβολικά μεγάλο πάχος θερμομονωτικού υλικού ενδεχομένως να επιφέρει περισσότερη επιβάρυνση στο περιβάλλον απ’ ό,τι εξοικονόμηση ενέργειας θέρμανσης και ψύξης</a:t>
            </a:r>
            <a:endParaRPr lang="el-GR" dirty="0"/>
          </a:p>
        </p:txBody>
      </p:sp>
    </p:spTree>
    <p:extLst>
      <p:ext uri="{BB962C8B-B14F-4D97-AF65-F5344CB8AC3E}">
        <p14:creationId xmlns:p14="http://schemas.microsoft.com/office/powerpoint/2010/main" xmlns="" val="393856388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563" y="89120"/>
            <a:ext cx="1696995"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defPPr>
              <a:defRPr lang="el-GR"/>
            </a:defPPr>
            <a:lvl1pP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l-GR" dirty="0"/>
              <a:t>2η προσέγγιση</a:t>
            </a:r>
          </a:p>
        </p:txBody>
      </p:sp>
      <p:sp>
        <p:nvSpPr>
          <p:cNvPr id="3" name="TextBox 2"/>
          <p:cNvSpPr txBox="1"/>
          <p:nvPr/>
        </p:nvSpPr>
        <p:spPr>
          <a:xfrm>
            <a:off x="500129" y="1077579"/>
            <a:ext cx="4702935" cy="646331"/>
          </a:xfrm>
          <a:prstGeom prst="rect">
            <a:avLst/>
          </a:prstGeom>
          <a:noFill/>
        </p:spPr>
        <p:txBody>
          <a:bodyPr wrap="square" rtlCol="0">
            <a:spAutoFit/>
          </a:bodyPr>
          <a:lstStyle/>
          <a:p>
            <a:pPr algn="r"/>
            <a:r>
              <a:rPr lang="el-GR" dirty="0" smtClean="0"/>
              <a:t>Καθορισμός εκτιμώμενης διάρκειας ζωής θερμομονωτικού υλικού (Θ.Υ.)</a:t>
            </a:r>
            <a:endParaRPr lang="el-GR" dirty="0"/>
          </a:p>
        </p:txBody>
      </p:sp>
      <p:sp>
        <p:nvSpPr>
          <p:cNvPr id="5" name="TextBox 4"/>
          <p:cNvSpPr txBox="1"/>
          <p:nvPr/>
        </p:nvSpPr>
        <p:spPr>
          <a:xfrm>
            <a:off x="495836" y="1985874"/>
            <a:ext cx="4702934" cy="646331"/>
          </a:xfrm>
          <a:prstGeom prst="rect">
            <a:avLst/>
          </a:prstGeom>
          <a:noFill/>
        </p:spPr>
        <p:txBody>
          <a:bodyPr wrap="square" rtlCol="0">
            <a:spAutoFit/>
          </a:bodyPr>
          <a:lstStyle/>
          <a:p>
            <a:pPr algn="r"/>
            <a:r>
              <a:rPr lang="el-GR" dirty="0" smtClean="0"/>
              <a:t>Ενεργειακό κόστος Θ.Υ., συνολικά για την εκτιμώμενη διάρκεια ζωής</a:t>
            </a:r>
            <a:endParaRPr lang="el-GR" dirty="0"/>
          </a:p>
        </p:txBody>
      </p:sp>
      <p:sp>
        <p:nvSpPr>
          <p:cNvPr id="7" name="TextBox 6"/>
          <p:cNvSpPr txBox="1"/>
          <p:nvPr/>
        </p:nvSpPr>
        <p:spPr>
          <a:xfrm>
            <a:off x="495836" y="3105764"/>
            <a:ext cx="4702934" cy="369332"/>
          </a:xfrm>
          <a:prstGeom prst="rect">
            <a:avLst/>
          </a:prstGeom>
          <a:noFill/>
        </p:spPr>
        <p:txBody>
          <a:bodyPr wrap="square" rtlCol="0">
            <a:spAutoFit/>
          </a:bodyPr>
          <a:lstStyle/>
          <a:p>
            <a:pPr algn="r"/>
            <a:r>
              <a:rPr lang="el-GR" dirty="0" smtClean="0"/>
              <a:t>Ετήσια ενέργεια θέρμανσης-ψύξης</a:t>
            </a:r>
            <a:endParaRPr lang="el-GR" dirty="0"/>
          </a:p>
        </p:txBody>
      </p:sp>
      <p:sp>
        <p:nvSpPr>
          <p:cNvPr id="8" name="TextBox 7"/>
          <p:cNvSpPr txBox="1"/>
          <p:nvPr/>
        </p:nvSpPr>
        <p:spPr>
          <a:xfrm>
            <a:off x="1275008" y="3948655"/>
            <a:ext cx="3923762" cy="646331"/>
          </a:xfrm>
          <a:prstGeom prst="rect">
            <a:avLst/>
          </a:prstGeom>
          <a:noFill/>
        </p:spPr>
        <p:txBody>
          <a:bodyPr wrap="square" rtlCol="0">
            <a:spAutoFit/>
          </a:bodyPr>
          <a:lstStyle/>
          <a:p>
            <a:pPr algn="r"/>
            <a:r>
              <a:rPr lang="el-GR" dirty="0" smtClean="0"/>
              <a:t>Συνολική ενεργειακή επιβάρυνση κατά τη Δ.Ζ.</a:t>
            </a:r>
            <a:endParaRPr lang="el-GR" dirty="0"/>
          </a:p>
        </p:txBody>
      </p:sp>
      <mc:AlternateContent xmlns:mc="http://schemas.openxmlformats.org/markup-compatibility/2006">
        <mc:Choice xmlns:a14="http://schemas.microsoft.com/office/drawing/2010/main" xmlns="" Requires="a14">
          <p:sp>
            <p:nvSpPr>
              <p:cNvPr id="10" name="TextBox 9"/>
              <p:cNvSpPr txBox="1"/>
              <p:nvPr/>
            </p:nvSpPr>
            <p:spPr>
              <a:xfrm>
                <a:off x="5827691" y="1077579"/>
                <a:ext cx="2446986" cy="369332"/>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m:rPr>
                          <m:sty m:val="p"/>
                        </m:rPr>
                        <a:rPr lang="el-GR" b="0" i="0" smtClean="0">
                          <a:latin typeface="Cambria Math" panose="02040503050406030204" pitchFamily="18" charset="0"/>
                        </a:rPr>
                        <m:t>Δ</m:t>
                      </m:r>
                      <m:r>
                        <a:rPr lang="el-GR" b="0" i="0" smtClean="0">
                          <a:latin typeface="Cambria Math" panose="02040503050406030204" pitchFamily="18" charset="0"/>
                        </a:rPr>
                        <m:t>.</m:t>
                      </m:r>
                      <m:r>
                        <m:rPr>
                          <m:sty m:val="p"/>
                        </m:rPr>
                        <a:rPr lang="el-GR" b="0" i="0" smtClean="0">
                          <a:latin typeface="Cambria Math" panose="02040503050406030204" pitchFamily="18" charset="0"/>
                        </a:rPr>
                        <m:t>Ζ</m:t>
                      </m:r>
                      <m:r>
                        <a:rPr lang="el-GR" b="0" i="0" smtClean="0">
                          <a:latin typeface="Cambria Math" panose="02040503050406030204" pitchFamily="18" charset="0"/>
                        </a:rPr>
                        <m:t>.</m:t>
                      </m:r>
                    </m:oMath>
                  </m:oMathPara>
                </a14:m>
                <a:endParaRPr lang="el-GR" dirty="0"/>
              </a:p>
            </p:txBody>
          </p:sp>
        </mc:Choice>
        <mc:Fallback>
          <p:sp>
            <p:nvSpPr>
              <p:cNvPr id="10" name="TextBox 9"/>
              <p:cNvSpPr txBox="1">
                <a:spLocks noRot="1" noChangeAspect="1" noMove="1" noResize="1" noEditPoints="1" noAdjustHandles="1" noChangeArrowheads="1" noChangeShapeType="1" noTextEdit="1"/>
              </p:cNvSpPr>
              <p:nvPr/>
            </p:nvSpPr>
            <p:spPr>
              <a:xfrm>
                <a:off x="5827691" y="1077579"/>
                <a:ext cx="2446986" cy="369332"/>
              </a:xfrm>
              <a:prstGeom prst="rect">
                <a:avLst/>
              </a:prstGeom>
              <a:blipFill rotWithShape="0">
                <a:blip r:embed="rId2"/>
                <a:stretch>
                  <a:fillRect/>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1" name="TextBox 10"/>
              <p:cNvSpPr txBox="1"/>
              <p:nvPr/>
            </p:nvSpPr>
            <p:spPr>
              <a:xfrm>
                <a:off x="5486401" y="2165199"/>
                <a:ext cx="3129566" cy="369332"/>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oMath>
                  </m:oMathPara>
                </a14:m>
                <a:endParaRPr lang="el-GR" dirty="0"/>
              </a:p>
            </p:txBody>
          </p:sp>
        </mc:Choice>
        <mc:Fallback>
          <p:sp>
            <p:nvSpPr>
              <p:cNvPr id="11" name="TextBox 10"/>
              <p:cNvSpPr txBox="1">
                <a:spLocks noRot="1" noChangeAspect="1" noMove="1" noResize="1" noEditPoints="1" noAdjustHandles="1" noChangeArrowheads="1" noChangeShapeType="1" noTextEdit="1"/>
              </p:cNvSpPr>
              <p:nvPr/>
            </p:nvSpPr>
            <p:spPr>
              <a:xfrm>
                <a:off x="5486401" y="2165199"/>
                <a:ext cx="3129566" cy="369332"/>
              </a:xfrm>
              <a:prstGeom prst="rect">
                <a:avLst/>
              </a:prstGeom>
              <a:blipFill rotWithShape="0">
                <a:blip r:embed="rId3"/>
                <a:stretch>
                  <a:fillRect b="-14754"/>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3" name="TextBox 12"/>
              <p:cNvSpPr txBox="1"/>
              <p:nvPr/>
            </p:nvSpPr>
            <p:spPr>
              <a:xfrm>
                <a:off x="6080977" y="3105764"/>
                <a:ext cx="1931831" cy="369332"/>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oMath>
                  </m:oMathPara>
                </a14:m>
                <a:endParaRPr lang="el-GR" dirty="0"/>
              </a:p>
            </p:txBody>
          </p:sp>
        </mc:Choice>
        <mc:Fallback>
          <p:sp>
            <p:nvSpPr>
              <p:cNvPr id="13" name="TextBox 12"/>
              <p:cNvSpPr txBox="1">
                <a:spLocks noRot="1" noChangeAspect="1" noMove="1" noResize="1" noEditPoints="1" noAdjustHandles="1" noChangeArrowheads="1" noChangeShapeType="1" noTextEdit="1"/>
              </p:cNvSpPr>
              <p:nvPr/>
            </p:nvSpPr>
            <p:spPr>
              <a:xfrm>
                <a:off x="6080977" y="3105764"/>
                <a:ext cx="1931831" cy="369332"/>
              </a:xfrm>
              <a:prstGeom prst="rect">
                <a:avLst/>
              </a:prstGeom>
              <a:blipFill rotWithShape="0">
                <a:blip r:embed="rId4"/>
                <a:stretch>
                  <a:fillRect b="-14754"/>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14" name="TextBox 13"/>
              <p:cNvSpPr txBox="1"/>
              <p:nvPr/>
            </p:nvSpPr>
            <p:spPr>
              <a:xfrm>
                <a:off x="5675291" y="4042216"/>
                <a:ext cx="2743201" cy="36933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𝑔</m:t>
                      </m:r>
                      <m:d>
                        <m:dPr>
                          <m:ctrlPr>
                            <a:rPr lang="en-US" b="0" i="1" smtClean="0">
                              <a:latin typeface="Cambria Math" panose="02040503050406030204" pitchFamily="18" charset="0"/>
                            </a:rPr>
                          </m:ctrlPr>
                        </m:dPr>
                        <m:e>
                          <m:r>
                            <a:rPr lang="en-US" b="0" i="1" smtClean="0">
                              <a:latin typeface="Cambria Math" panose="02040503050406030204" pitchFamily="18" charset="0"/>
                            </a:rPr>
                            <m:t>𝑑</m:t>
                          </m:r>
                        </m:e>
                      </m:d>
                      <m:r>
                        <a:rPr lang="en-US" b="0" i="1" smtClean="0">
                          <a:latin typeface="Cambria Math" panose="02040503050406030204" pitchFamily="18" charset="0"/>
                        </a:rPr>
                        <m:t>=</m:t>
                      </m:r>
                      <m:r>
                        <m:rPr>
                          <m:sty m:val="p"/>
                        </m:rPr>
                        <a:rPr lang="el-GR" b="0" i="0" smtClean="0">
                          <a:latin typeface="Cambria Math" panose="02040503050406030204" pitchFamily="18" charset="0"/>
                        </a:rPr>
                        <m:t>Δ</m:t>
                      </m:r>
                      <m:r>
                        <a:rPr lang="el-GR" b="0" i="0" smtClean="0">
                          <a:latin typeface="Cambria Math" panose="02040503050406030204" pitchFamily="18" charset="0"/>
                        </a:rPr>
                        <m:t>.</m:t>
                      </m:r>
                      <m:r>
                        <m:rPr>
                          <m:sty m:val="p"/>
                        </m:rPr>
                        <a:rPr lang="el-GR" b="0" i="0" smtClean="0">
                          <a:latin typeface="Cambria Math" panose="02040503050406030204" pitchFamily="18" charset="0"/>
                        </a:rPr>
                        <m:t>Ζ</m:t>
                      </m:r>
                      <m:r>
                        <a:rPr lang="el-GR" b="0" i="0" smtClean="0">
                          <a:latin typeface="Cambria Math" panose="02040503050406030204" pitchFamily="18" charset="0"/>
                        </a:rPr>
                        <m:t>.</m:t>
                      </m:r>
                      <m:r>
                        <a:rPr lang="el-GR"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𝑑</m:t>
                          </m:r>
                        </m:e>
                      </m:d>
                      <m:r>
                        <a:rPr lang="en-US" b="0" i="1" smtClean="0">
                          <a:latin typeface="Cambria Math" panose="02040503050406030204" pitchFamily="18" charset="0"/>
                        </a:rPr>
                        <m:t>+</m:t>
                      </m:r>
                      <m:r>
                        <a:rPr lang="en-US" i="1">
                          <a:latin typeface="Cambria Math" panose="02040503050406030204" pitchFamily="18" charset="0"/>
                        </a:rPr>
                        <m:t>𝑓</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oMath>
                  </m:oMathPara>
                </a14:m>
                <a:endParaRPr lang="el-GR" dirty="0"/>
              </a:p>
            </p:txBody>
          </p:sp>
        </mc:Choice>
        <mc:Fallback>
          <p:sp>
            <p:nvSpPr>
              <p:cNvPr id="14" name="TextBox 13"/>
              <p:cNvSpPr txBox="1">
                <a:spLocks noRot="1" noChangeAspect="1" noMove="1" noResize="1" noEditPoints="1" noAdjustHandles="1" noChangeArrowheads="1" noChangeShapeType="1" noTextEdit="1"/>
              </p:cNvSpPr>
              <p:nvPr/>
            </p:nvSpPr>
            <p:spPr>
              <a:xfrm>
                <a:off x="5675291" y="4042216"/>
                <a:ext cx="2743201" cy="369332"/>
              </a:xfrm>
              <a:prstGeom prst="rect">
                <a:avLst/>
              </a:prstGeom>
              <a:blipFill rotWithShape="0">
                <a:blip r:embed="rId5"/>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xmlns="" val="301306152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9701" y="785612"/>
            <a:ext cx="5127937" cy="1477328"/>
          </a:xfrm>
          <a:prstGeom prst="rect">
            <a:avLst/>
          </a:prstGeom>
          <a:noFill/>
        </p:spPr>
        <p:txBody>
          <a:bodyPr wrap="square" rtlCol="0">
            <a:spAutoFit/>
          </a:bodyPr>
          <a:lstStyle/>
          <a:p>
            <a:pPr algn="just"/>
            <a:r>
              <a:rPr lang="el-GR" dirty="0" smtClean="0"/>
              <a:t>Με την προηγούμενη προσέγγιση, η συνολική ενεργειακή επιβάρυνση </a:t>
            </a:r>
            <a:r>
              <a:rPr lang="el-GR" dirty="0" err="1" smtClean="0"/>
              <a:t>καθ΄όλη</a:t>
            </a:r>
            <a:r>
              <a:rPr lang="el-GR" dirty="0" smtClean="0"/>
              <a:t> την εκτιμώμενη διάρκεια ζωής μπορεί να εκφραστεί ως συνάρτηση του πάχους θερμομονωτικού υλικού </a:t>
            </a:r>
            <a:r>
              <a:rPr lang="en-US" dirty="0" smtClean="0"/>
              <a:t>d</a:t>
            </a:r>
            <a:r>
              <a:rPr lang="el-GR" dirty="0" smtClean="0"/>
              <a:t>. </a:t>
            </a:r>
            <a:endParaRPr lang="el-GR" dirty="0"/>
          </a:p>
        </p:txBody>
      </p:sp>
      <p:sp>
        <p:nvSpPr>
          <p:cNvPr id="3" name="TextBox 2"/>
          <p:cNvSpPr txBox="1"/>
          <p:nvPr/>
        </p:nvSpPr>
        <p:spPr>
          <a:xfrm>
            <a:off x="669701" y="2689130"/>
            <a:ext cx="5988274" cy="646331"/>
          </a:xfrm>
          <a:prstGeom prst="rect">
            <a:avLst/>
          </a:prstGeom>
          <a:noFill/>
        </p:spPr>
        <p:txBody>
          <a:bodyPr wrap="square" rtlCol="0">
            <a:spAutoFit/>
          </a:bodyPr>
          <a:lstStyle/>
          <a:p>
            <a:pPr algn="just"/>
            <a:r>
              <a:rPr lang="el-GR" dirty="0" smtClean="0"/>
              <a:t>Η συνολική ενέργεια μπορεί να υπολογιστεί για διάφορα πιθανά πάχη Θ.Υ. </a:t>
            </a:r>
            <a:endParaRPr lang="el-GR" dirty="0"/>
          </a:p>
        </p:txBody>
      </p:sp>
      <p:sp>
        <p:nvSpPr>
          <p:cNvPr id="4" name="TextBox 3"/>
          <p:cNvSpPr txBox="1"/>
          <p:nvPr/>
        </p:nvSpPr>
        <p:spPr>
          <a:xfrm>
            <a:off x="669701" y="3761651"/>
            <a:ext cx="7402737" cy="646331"/>
          </a:xfrm>
          <a:prstGeom prst="rect">
            <a:avLst/>
          </a:prstGeom>
          <a:noFill/>
        </p:spPr>
        <p:txBody>
          <a:bodyPr wrap="square" rtlCol="0">
            <a:spAutoFit/>
          </a:bodyPr>
          <a:lstStyle/>
          <a:p>
            <a:pPr algn="just"/>
            <a:r>
              <a:rPr lang="el-GR" dirty="0" smtClean="0"/>
              <a:t>Από τα διαφορετικά πάχη, μπορεί να εντοπιστεί αυτό για το οποίο η συνολική ενεργειακή επιβάρυνση είναι η μικρότερη δυνατή</a:t>
            </a:r>
            <a:endParaRPr lang="el-GR" dirty="0"/>
          </a:p>
        </p:txBody>
      </p:sp>
      <p:sp>
        <p:nvSpPr>
          <p:cNvPr id="6" name="TextBox 5"/>
          <p:cNvSpPr txBox="1"/>
          <p:nvPr/>
        </p:nvSpPr>
        <p:spPr>
          <a:xfrm>
            <a:off x="157563" y="89120"/>
            <a:ext cx="1696995"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defPPr>
              <a:defRPr lang="el-GR"/>
            </a:defPPr>
            <a:lvl1pP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l-GR" dirty="0"/>
              <a:t>2η προσέγγιση</a:t>
            </a:r>
          </a:p>
        </p:txBody>
      </p:sp>
      <p:sp>
        <p:nvSpPr>
          <p:cNvPr id="7" name="TextBox 6"/>
          <p:cNvSpPr txBox="1"/>
          <p:nvPr/>
        </p:nvSpPr>
        <p:spPr>
          <a:xfrm>
            <a:off x="669701" y="4834172"/>
            <a:ext cx="8704307" cy="1200329"/>
          </a:xfrm>
          <a:prstGeom prst="rect">
            <a:avLst/>
          </a:prstGeom>
          <a:noFill/>
        </p:spPr>
        <p:txBody>
          <a:bodyPr wrap="square" rtlCol="0">
            <a:spAutoFit/>
          </a:bodyPr>
          <a:lstStyle/>
          <a:p>
            <a:pPr algn="just"/>
            <a:r>
              <a:rPr lang="el-GR" dirty="0" smtClean="0"/>
              <a:t>Υπερβολικά μεγάλο πάχος θερμομονωτικού υλικού ενδεχομένως να αυξήσει τη συνολική κατανάλωση ενέργειας, καθώς η ενέργεια που απαιτείται καθ’ όλη τη διάρκεια ζωής του είναι μεγαλύτερη από το ενεργειακό κέρδος που προσφέρει κατά τη χρήση του κτιρίου</a:t>
            </a:r>
            <a:endParaRPr lang="el-GR" dirty="0"/>
          </a:p>
        </p:txBody>
      </p:sp>
    </p:spTree>
    <p:extLst>
      <p:ext uri="{BB962C8B-B14F-4D97-AF65-F5344CB8AC3E}">
        <p14:creationId xmlns:p14="http://schemas.microsoft.com/office/powerpoint/2010/main" xmlns="" val="348627345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Όψη">
  <a:themeElements>
    <a:clrScheme name="Όψη">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Όψη">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Όψη">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Έγγραφο" ma:contentTypeID="0x0101004E9169A8A831AF4D985C267780425DB3" ma:contentTypeVersion="0" ma:contentTypeDescription="Δημιουργία νέου εγγράφου" ma:contentTypeScope="" ma:versionID="90551e8f7db60ec96d0091f90290c274">
  <xsd:schema xmlns:xsd="http://www.w3.org/2001/XMLSchema" xmlns:xs="http://www.w3.org/2001/XMLSchema" xmlns:p="http://schemas.microsoft.com/office/2006/metadata/properties" targetNamespace="http://schemas.microsoft.com/office/2006/metadata/properties" ma:root="true" ma:fieldsID="bdef38349fefc8e2ba5b3240fc0e241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B85812-958B-4BB2-A31C-DCDD83104F90}">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C2F78416-FB44-49E3-B24A-DB46BC0148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21ED4DD-1782-4702-84A8-DC7C07F31C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570</TotalTime>
  <Words>698</Words>
  <Application>Microsoft Office PowerPoint</Application>
  <PresentationFormat>Προσαρμογή</PresentationFormat>
  <Paragraphs>81</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Όψη</vt:lpstr>
      <vt:lpstr>Ενσωμάτωση δεδομένων περιβαλλοντικής αξιολόγησης δομικών υλικών στον υπολογισμό της ενεργειακής απόδοσης κτιρίων:  η περίπτωση των θερμομονωτικών υλικών.</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ΣΑΦΟΥΡΗ ΓΕΩΡΓΙΑ</dc:creator>
  <cp:lastModifiedBy>zoe</cp:lastModifiedBy>
  <cp:revision>35</cp:revision>
  <dcterms:created xsi:type="dcterms:W3CDTF">2018-06-04T07:16:06Z</dcterms:created>
  <dcterms:modified xsi:type="dcterms:W3CDTF">2019-04-19T06:27:24Z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0x0101004E9169A8A831AF4D985C267780425DB3</vt:lpwstr>
  </property>
  <property fmtid="{D5CDD505-2E9C-101B-9397-08002B2CF9AE}" pid="3" name="IsMyDocuments">
    <vt:bool>true</vt:bool>
  </property>
</Properties>
</file>